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7" r:id="rId2"/>
    <p:sldId id="327" r:id="rId3"/>
    <p:sldId id="404" r:id="rId4"/>
    <p:sldId id="439" r:id="rId5"/>
    <p:sldId id="440" r:id="rId6"/>
    <p:sldId id="441" r:id="rId7"/>
    <p:sldId id="442" r:id="rId8"/>
    <p:sldId id="462" r:id="rId9"/>
    <p:sldId id="471" r:id="rId10"/>
    <p:sldId id="393" r:id="rId11"/>
    <p:sldId id="443" r:id="rId12"/>
    <p:sldId id="465" r:id="rId13"/>
    <p:sldId id="466" r:id="rId14"/>
    <p:sldId id="467" r:id="rId15"/>
    <p:sldId id="474" r:id="rId16"/>
    <p:sldId id="473" r:id="rId17"/>
    <p:sldId id="472" r:id="rId18"/>
    <p:sldId id="463" r:id="rId19"/>
    <p:sldId id="444" r:id="rId20"/>
    <p:sldId id="468" r:id="rId21"/>
    <p:sldId id="475" r:id="rId22"/>
    <p:sldId id="469" r:id="rId23"/>
    <p:sldId id="477" r:id="rId24"/>
    <p:sldId id="470" r:id="rId25"/>
    <p:sldId id="422" r:id="rId26"/>
  </p:sldIdLst>
  <p:sldSz cx="9144000" cy="6858000" type="screen4x3"/>
  <p:notesSz cx="6888163" cy="100203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453B6FB-C184-49E7-8538-A56FD1945D68}">
          <p14:sldIdLst>
            <p14:sldId id="267"/>
            <p14:sldId id="327"/>
            <p14:sldId id="404"/>
            <p14:sldId id="439"/>
            <p14:sldId id="440"/>
            <p14:sldId id="441"/>
            <p14:sldId id="442"/>
            <p14:sldId id="462"/>
            <p14:sldId id="471"/>
            <p14:sldId id="393"/>
            <p14:sldId id="443"/>
            <p14:sldId id="465"/>
            <p14:sldId id="466"/>
            <p14:sldId id="467"/>
            <p14:sldId id="474"/>
            <p14:sldId id="473"/>
            <p14:sldId id="472"/>
            <p14:sldId id="463"/>
            <p14:sldId id="444"/>
            <p14:sldId id="468"/>
            <p14:sldId id="475"/>
            <p14:sldId id="469"/>
            <p14:sldId id="477"/>
            <p14:sldId id="470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a Golojuh Modrić" initials="KGM" lastIdx="3" clrIdx="0"/>
  <p:cmAuthor id="7" name="Maja Šlogar" initials="MŠ" lastIdx="1" clrIdx="7"/>
  <p:cmAuthor id="1" name="Andrea Prelas" initials="AP" lastIdx="2" clrIdx="1"/>
  <p:cmAuthor id="8" name="Sanja Mesarov" initials="SM" lastIdx="1" clrIdx="8">
    <p:extLst>
      <p:ext uri="{19B8F6BF-5375-455C-9EA6-DF929625EA0E}">
        <p15:presenceInfo xmlns:p15="http://schemas.microsoft.com/office/powerpoint/2012/main" userId="S-1-5-21-1850893764-526910161-620655208-25681" providerId="AD"/>
      </p:ext>
    </p:extLst>
  </p:cmAuthor>
  <p:cmAuthor id="2" name="Hrvoje Konopa" initials="HK" lastIdx="24" clrIdx="2"/>
  <p:cmAuthor id="3" name="Tina Novak" initials="TN" lastIdx="16" clrIdx="3"/>
  <p:cmAuthor id="4" name="Ivan Ermenc" initials="IE" lastIdx="4" clrIdx="4"/>
  <p:cmAuthor id="5" name="Alenka Mitrović" initials="AM" lastIdx="13" clrIdx="5"/>
  <p:cmAuthor id="6" name="Maja Šarić" initials="MŠ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568"/>
    <a:srgbClr val="777877"/>
    <a:srgbClr val="E88E31"/>
    <a:srgbClr val="149A4B"/>
    <a:srgbClr val="2797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767" autoAdjust="0"/>
  </p:normalViewPr>
  <p:slideViewPr>
    <p:cSldViewPr snapToGrid="0" snapToObjects="1">
      <p:cViewPr varScale="1">
        <p:scale>
          <a:sx n="106" d="100"/>
          <a:sy n="106" d="100"/>
        </p:scale>
        <p:origin x="122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870" y="-114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5F89168C-888A-4E56-A09D-0F6D75AB3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82189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2720" tIns="46360" rIns="92720" bIns="4636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AB68FBBB-6CB6-4260-AC45-B0E23F48AC7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707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915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744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9971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3957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00096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9228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648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58036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35767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2182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90824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23381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4874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64781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2443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8568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6798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542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534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939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03782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600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9681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2411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850" indent="-1738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254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77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49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80925-155F-4FAD-A683-7E4C218F0E32}" type="datetime1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8F80-A2C5-6444-8C20-3416AE24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66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66A8A-0715-664A-A9E8-E9BD2B9FE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5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1CC9-1563-1E4A-B7DF-AD4D96240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9B8E4-9785-5542-A2CC-E3EFD9AF0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ED7B-F1CE-404E-B6C6-A6F40C47A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F2D7-2B5A-E84B-ACF2-17EC346B5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9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6BB5F-A257-FC43-92A4-C378033C3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5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5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96F69E-54AF-244F-916A-3E30C082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1" descr="unutarnja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6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emf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4.jpeg"/><Relationship Id="rId9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emf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openxmlformats.org/officeDocument/2006/relationships/image" Target="../media/image4.jpeg"/><Relationship Id="rId9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emf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3.png"/><Relationship Id="rId10" Type="http://schemas.openxmlformats.org/officeDocument/2006/relationships/image" Target="../media/image32.jpg"/><Relationship Id="rId4" Type="http://schemas.openxmlformats.org/officeDocument/2006/relationships/image" Target="../media/image4.jpeg"/><Relationship Id="rId9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://www.strukturnifondovi.h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f.h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18083"/>
            <a:ext cx="8229600" cy="3932806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4400" b="1" dirty="0">
              <a:solidFill>
                <a:srgbClr val="A41568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228C72A-4297-4859-B2F4-E77E06AC24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5" y="5450889"/>
            <a:ext cx="5006340" cy="131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9CFA088-F03E-4426-8D64-003C7BB0893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2" y="5670321"/>
            <a:ext cx="899160" cy="8750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143A6D9F-9583-4D11-87EA-6E08FCEC7F4F}"/>
              </a:ext>
            </a:extLst>
          </p:cNvPr>
          <p:cNvSpPr/>
          <p:nvPr/>
        </p:nvSpPr>
        <p:spPr>
          <a:xfrm>
            <a:off x="1930893" y="534316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C15F784-AE8B-4935-8B45-A89110C6B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1" y="1306422"/>
            <a:ext cx="7002053" cy="40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3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18083"/>
            <a:ext cx="8229600" cy="3533311"/>
          </a:xfrm>
        </p:spPr>
        <p:txBody>
          <a:bodyPr/>
          <a:lstStyle/>
          <a:p>
            <a:pPr marL="0" indent="0">
              <a:buNone/>
            </a:pPr>
            <a:endParaRPr lang="hr-HR" sz="1600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sz="1600" b="1" dirty="0">
                <a:latin typeface="Bell MT" panose="02020503060305020303" pitchFamily="18" charset="0"/>
              </a:rPr>
              <a:t>Ugovor o dodjeli bespovratnih sredstava  UP.02.1.1.13.0138 -  potpisan 18.06.2020.g. </a:t>
            </a:r>
          </a:p>
          <a:p>
            <a:pPr marL="0" indent="0">
              <a:buNone/>
            </a:pPr>
            <a:endParaRPr lang="hr-HR" sz="1600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sz="1600" b="1" dirty="0">
                <a:latin typeface="Bell MT" panose="02020503060305020303" pitchFamily="18" charset="0"/>
              </a:rPr>
              <a:t>Upravljačko tijelo (UT) - Ministarstvo rada i mirovinskoga sustava</a:t>
            </a:r>
          </a:p>
          <a:p>
            <a:pPr marL="0" indent="0">
              <a:buNone/>
            </a:pPr>
            <a:endParaRPr lang="hr-HR" sz="1600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sz="1600" b="1" dirty="0">
                <a:latin typeface="Bell MT" panose="02020503060305020303" pitchFamily="18" charset="0"/>
              </a:rPr>
              <a:t>Posredničko tijelo razine 2 (PT2) - Hrvatski zavod za zapošljavanje, Ured za financiranje i ugovaranje projekata Europske unije</a:t>
            </a:r>
            <a:endParaRPr lang="hr-HR" sz="16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28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228C72A-4297-4859-B2F4-E77E06AC24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5" y="5699466"/>
            <a:ext cx="5006340" cy="11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350E594F-5EC9-4068-9536-CEC199A873A7}"/>
              </a:ext>
            </a:extLst>
          </p:cNvPr>
          <p:cNvSpPr/>
          <p:nvPr/>
        </p:nvSpPr>
        <p:spPr>
          <a:xfrm>
            <a:off x="1926788" y="569946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09F80D6-CD28-4950-9A24-02508477D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972" y="3429000"/>
            <a:ext cx="4332304" cy="20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18. lipnja 2020.g. oformljen je Projektni tim projekta Žene u fokusu</a:t>
            </a:r>
          </a:p>
          <a:p>
            <a:pPr marL="285750" indent="-285750">
              <a:buFontTx/>
              <a:buChar char="-"/>
            </a:pPr>
            <a:endParaRPr lang="hr-HR" b="1" dirty="0"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19.  lipnja 2020. godine potpisan je Sporazum o partnerstvu u provedbi projekta Žene u fokusu između Općine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r>
              <a:rPr lang="hr-HR" b="1" dirty="0">
                <a:latin typeface="Bell MT" panose="02020503060305020303" pitchFamily="18" charset="0"/>
              </a:rPr>
              <a:t> i Udruge „Zlatna dob”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01. srpnja 2020. godine zaposlene 3 osobe u Udruzi „Zlatna dob” 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r>
              <a:rPr lang="hr-HR" b="1" dirty="0">
                <a:latin typeface="Bell MT" panose="02020503060305020303" pitchFamily="18" charset="0"/>
              </a:rPr>
              <a:t>  na poslovima upravljanja projektnim ciklusom na 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period od 18 mjeseci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6A8C226C-CEAA-4260-9629-1912C45F7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749" y="4076515"/>
            <a:ext cx="3420272" cy="14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29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u lipnju 2020.godine imenovano je Povjerenstvo za provođenje postupka jednostavne nabave za osobe koje nisu obveznici Zakona o javnoj nabavi</a:t>
            </a:r>
          </a:p>
          <a:p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pripremljena je dokumentacija te je proveden postupak direktne pogodbe za:  </a:t>
            </a:r>
          </a:p>
          <a:p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     1. nabavu usluge dostavljanja pripremljene hrane – Hotel Villa </a:t>
            </a:r>
            <a:r>
              <a:rPr lang="hr-HR" b="1" dirty="0" err="1">
                <a:solidFill>
                  <a:srgbClr val="002060"/>
                </a:solidFill>
                <a:latin typeface="Bell MT" panose="02020503060305020303" pitchFamily="18" charset="0"/>
              </a:rPr>
              <a:t>Lenije</a:t>
            </a: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 d.o.o. </a:t>
            </a:r>
          </a:p>
          <a:p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     2. nabavu higijenskih potrepština za krajnje korisnike – Boso d.o.o.</a:t>
            </a:r>
          </a:p>
          <a:p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     3. nabavu usluge dizajna i tiska promotivnih materijala – Tiskarski obrt ZEBRA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33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3261AEE-DB92-4BDD-B469-5521B006D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1" y="1621879"/>
            <a:ext cx="3630700" cy="323286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E08D580-070C-4E9F-B159-0092243F6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226" y="1621879"/>
            <a:ext cx="3742668" cy="32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7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-    18. lipnja 2020. godine imenovano Povjerenstvo za prijem u radni odnos u sklopu projekta Žene u fokusu 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30. lipnja 2020.godine raspisan Javni poziv za zapošljavanje žena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zaprimljene su 54 zamolbe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nakon što je projektni partner HZZ Vinkovci odradio kontrolu prijavljenih žena, Povjerenstvo je u mjesecu srpnju 2020.g. donijelo Odluku o odabiru 35 kandidatkinja 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sve žene su upućene na zdravstveni pregled prije potpisivanja Ugovora o radu na određeno vrijeme (12 mjeseci)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33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631861" y="1997838"/>
            <a:ext cx="75524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01. listopada 2020. godine organizirano je svečano potpisivanje Ugovora o radu na određeno vrijeme sa 35 žena iz ciljane skupine na period od 12 mjeseci</a:t>
            </a:r>
          </a:p>
          <a:p>
            <a:pPr marL="285750" indent="-285750">
              <a:buFontTx/>
              <a:buChar char="-"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žene su otpočele s radom 01.10.2020.g.</a:t>
            </a:r>
          </a:p>
          <a:p>
            <a:pPr marL="285750" indent="-285750">
              <a:buFontTx/>
              <a:buChar char="-"/>
            </a:pPr>
            <a:endParaRPr lang="hr-HR" b="1" dirty="0"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Centar za socijalnu skrb Vinkovci je odradio kontrolu krajnjih korisnika kako bi se izbjeglo dvostruko financiranje usluga 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5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6E99735F-FA58-474C-A828-FA2B972E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84" y="1678331"/>
            <a:ext cx="3320716" cy="196723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80B5CD4-5118-4C2F-AFD1-443F90EE6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635" y="1678331"/>
            <a:ext cx="3196391" cy="196723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7BBF069-96A5-40CE-9823-C6F39819C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635" y="3681383"/>
            <a:ext cx="3196391" cy="184413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92515A5-E4C6-45D5-9CF2-9198E5879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784" y="3732228"/>
            <a:ext cx="3320716" cy="17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5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u srpnju 2020. godine poslan je Poziv na dostavu ponude za 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osposobljavanje žena u nepovoljnom položaju za Program 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osposobljavanja za </a:t>
            </a:r>
            <a:r>
              <a:rPr lang="hr-HR" b="1" dirty="0" err="1">
                <a:latin typeface="Bell MT" panose="02020503060305020303" pitchFamily="18" charset="0"/>
              </a:rPr>
              <a:t>gerontodomaćicu</a:t>
            </a:r>
            <a:r>
              <a:rPr lang="hr-HR" b="1" dirty="0">
                <a:latin typeface="Bell MT" panose="02020503060305020303" pitchFamily="18" charset="0"/>
              </a:rPr>
              <a:t>  (20 žena)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30. rujna 2020.godine Učilište Modus Vinkovci, Ustanova za obrazovanje odraslih je završila s programom osposobljavanja te su ženama uručena uvjerenja o osposobljavanju </a:t>
            </a:r>
          </a:p>
          <a:p>
            <a:pPr marL="285750" indent="-285750">
              <a:buFontTx/>
              <a:buChar char="-"/>
            </a:pPr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0DA8620-F740-4513-BA94-A429D199C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88" y="3428999"/>
            <a:ext cx="3743827" cy="181827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1CA98C0-4EAA-420C-BCB7-5757B7A26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737" y="3429000"/>
            <a:ext cx="3399263" cy="18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2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Bell MT" panose="02020503060305020303" pitchFamily="18" charset="0"/>
              </a:rPr>
              <a:t>- 30. rujna 2020.g. organizirana Javna tribina s ciljem predstavljanja projekta (prisustvovala 52 osobe)</a:t>
            </a:r>
          </a:p>
          <a:p>
            <a:pPr marL="285750" indent="-285750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objavljeni članci u medijima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0C6A24A-3FC9-4F7D-9827-48D25C617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2628900"/>
            <a:ext cx="3086100" cy="236420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F430EA7-5550-46B5-AD8D-4C609DF8B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4278" y="2628203"/>
            <a:ext cx="3868153" cy="23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8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latin typeface="Bell MT" panose="02020503060305020303" pitchFamily="18" charset="0"/>
              </a:rPr>
              <a:t>Usluge pomoći u kući krajnjim korisnicima tj. starijim osobama 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r>
              <a:rPr lang="hr-HR" b="1" dirty="0">
                <a:latin typeface="Bell MT" panose="02020503060305020303" pitchFamily="18" charset="0"/>
              </a:rPr>
              <a:t>Planirano:                                              Rezultat: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r>
              <a:rPr lang="hr-HR" b="1" dirty="0">
                <a:latin typeface="Bell MT" panose="02020503060305020303" pitchFamily="18" charset="0"/>
              </a:rPr>
              <a:t>210 krajnja korisnika                            245 krajnja korisnika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r>
              <a:rPr lang="hr-HR" b="1" dirty="0">
                <a:latin typeface="Bell MT" panose="02020503060305020303" pitchFamily="18" charset="0"/>
              </a:rPr>
              <a:t>6 krajnjih korisnika po zaposlenoj ženi mjesečno 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r>
              <a:rPr lang="hr-HR" b="1" dirty="0">
                <a:latin typeface="Bell MT" panose="02020503060305020303" pitchFamily="18" charset="0"/>
              </a:rPr>
              <a:t>                                                               44.158 pruženih usluga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                                                           </a:t>
            </a:r>
          </a:p>
          <a:p>
            <a:r>
              <a:rPr lang="hr-HR" b="1" dirty="0">
                <a:latin typeface="Bell MT" panose="02020503060305020303" pitchFamily="18" charset="0"/>
              </a:rPr>
              <a:t>                                                               20.347  posjeta 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r>
              <a:rPr lang="hr-HR" b="1" dirty="0">
                <a:latin typeface="Bell MT" panose="02020503060305020303" pitchFamily="18" charset="0"/>
              </a:rPr>
              <a:t>Podijeljeno 2.520 paketa higijenskih potrepština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9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18082"/>
            <a:ext cx="8229600" cy="3991095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ŽENE U FOKUSU</a:t>
            </a: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r-HR" sz="2000" b="1" dirty="0">
                <a:latin typeface="Bell MT" panose="02020503060305020303" pitchFamily="18" charset="0"/>
              </a:rPr>
              <a:t>Stari </a:t>
            </a:r>
            <a:r>
              <a:rPr lang="hr-HR" sz="2000" b="1" dirty="0" err="1">
                <a:latin typeface="Bell MT" panose="02020503060305020303" pitchFamily="18" charset="0"/>
              </a:rPr>
              <a:t>Jankovci</a:t>
            </a:r>
            <a:r>
              <a:rPr lang="hr-HR" sz="2000" b="1" dirty="0">
                <a:latin typeface="Bell MT" panose="02020503060305020303" pitchFamily="18" charset="0"/>
              </a:rPr>
              <a:t>, 14. prosinac 2021.g.</a:t>
            </a:r>
          </a:p>
          <a:p>
            <a:pPr marL="0" indent="0" algn="ctr">
              <a:buNone/>
            </a:pP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28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228C72A-4297-4859-B2F4-E77E06AC24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5" y="5450889"/>
            <a:ext cx="5006340" cy="131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87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66095B9-6D53-485E-BDCC-4D91EDC38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10" y="1436108"/>
            <a:ext cx="2114721" cy="187488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AFE89D2-2D55-4D8C-A906-C65EA4129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878" y="1451874"/>
            <a:ext cx="2269417" cy="185912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31F9D07-61C7-4145-B9DA-572B165E0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296" y="1451874"/>
            <a:ext cx="2155441" cy="1859122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BD8E226-F316-4FE0-A92D-351D559E8F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88" y="3418454"/>
            <a:ext cx="2159144" cy="1944766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4810438D-61F5-4DB6-96E4-A41075EC5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5878" y="3385927"/>
            <a:ext cx="2269417" cy="1944766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CD362C4-C963-4B2D-A060-5246C2B34B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4297" y="3385927"/>
            <a:ext cx="2170666" cy="19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0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AF85983-044D-4925-93F3-29D9168F1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73" y="1340965"/>
            <a:ext cx="2495289" cy="196170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920AC0C-CD73-454E-A59B-94FA20078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234" y="1340964"/>
            <a:ext cx="2504819" cy="196170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348D5F1-7526-472F-AB1C-C5037BE9E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125" y="1340965"/>
            <a:ext cx="2504818" cy="1961702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B91A7DC7-45BC-4408-A430-656C7724D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41" y="3371550"/>
            <a:ext cx="2495290" cy="2031326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1B05E5D8-932E-4CEC-AE9D-6DD805677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1233" y="3371549"/>
            <a:ext cx="2504819" cy="2031325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3920B790-EA9C-4C64-A3F7-28461D2AD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0651" y="3360962"/>
            <a:ext cx="2498292" cy="19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32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Promidžba i vidljivost projekta</a:t>
            </a: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Članci o aktivnostima projekta su objavljivani na: </a:t>
            </a: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internetskoj i </a:t>
            </a:r>
            <a:r>
              <a:rPr lang="hr-HR" b="1" dirty="0" err="1">
                <a:solidFill>
                  <a:srgbClr val="002060"/>
                </a:solidFill>
                <a:latin typeface="Bell MT" panose="02020503060305020303" pitchFamily="18" charset="0"/>
              </a:rPr>
              <a:t>facebook</a:t>
            </a: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 stranici Općine Stari </a:t>
            </a:r>
            <a:r>
              <a:rPr lang="hr-HR" b="1" dirty="0" err="1">
                <a:solidFill>
                  <a:srgbClr val="002060"/>
                </a:solidFill>
                <a:latin typeface="Bell MT" panose="02020503060305020303" pitchFamily="18" charset="0"/>
              </a:rPr>
              <a:t>Jankovci</a:t>
            </a: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, Općinskom glasilu KLAS, Vinkovačkom listu, portal Lokalna Hrvatska, Novosti.hr, Press 032 i dr.</a:t>
            </a:r>
          </a:p>
          <a:p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izrađen i podijeljen promotivni materijal</a:t>
            </a:r>
          </a:p>
          <a:p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sveukupno je bilo 19 članaka  </a:t>
            </a:r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3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Poslano  je 5. Zahtjeva za nadoknadom sredstava</a:t>
            </a: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Za poslati 6. Zahtjev za nadoknadom sredstava i Završno izvješće o provedbi projekta. </a:t>
            </a:r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7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r>
              <a:rPr lang="hr-HR" altLang="sr-Latn-RS" sz="1200" b="1" i="1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latin typeface="Bell MT" panose="02020503060305020303" pitchFamily="18" charset="0"/>
              </a:rPr>
              <a:t>Više o Fondovima EU</a:t>
            </a:r>
          </a:p>
          <a:p>
            <a:pPr algn="ctr"/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  <a:hlinkClick r:id="rId6"/>
            </a:endParaRPr>
          </a:p>
          <a:p>
            <a:r>
              <a:rPr lang="hr-HR" b="1" dirty="0">
                <a:latin typeface="Bell MT" panose="02020503060305020303" pitchFamily="18" charset="0"/>
                <a:hlinkClick r:id="rId6"/>
              </a:rPr>
              <a:t>www.esf.hr</a:t>
            </a:r>
            <a:r>
              <a:rPr lang="hr-HR" b="1" dirty="0">
                <a:latin typeface="Bell MT" panose="02020503060305020303" pitchFamily="18" charset="0"/>
              </a:rPr>
              <a:t>                                                    </a:t>
            </a:r>
            <a:r>
              <a:rPr lang="hr-HR" b="1" dirty="0">
                <a:latin typeface="Bell MT" panose="02020503060305020303" pitchFamily="18" charset="0"/>
                <a:hlinkClick r:id="rId7"/>
              </a:rPr>
              <a:t>www.strukturnifondovi.hr</a:t>
            </a:r>
            <a:r>
              <a:rPr lang="hr-HR" b="1" dirty="0">
                <a:latin typeface="Bell MT" panose="02020503060305020303" pitchFamily="18" charset="0"/>
              </a:rPr>
              <a:t> </a:t>
            </a:r>
          </a:p>
          <a:p>
            <a:endParaRPr lang="hr-HR" b="1" dirty="0">
              <a:latin typeface="Bell MT" panose="02020503060305020303" pitchFamily="18" charset="0"/>
            </a:endParaRPr>
          </a:p>
          <a:p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70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18082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28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228C72A-4297-4859-B2F4-E77E06AC246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5" y="5450889"/>
            <a:ext cx="5006340" cy="131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 descr="C:\Users\tanjitta\Desktop\x10501225147286432027.jpg">
            <a:extLst>
              <a:ext uri="{FF2B5EF4-FFF2-40B4-BE49-F238E27FC236}">
                <a16:creationId xmlns:a16="http://schemas.microsoft.com/office/drawing/2014/main" id="{ED2A7172-3D0C-4B08-B8E4-C84F2F24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0" y="171677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C02C38F-8F09-41E1-826A-923F5D6A0F61}"/>
              </a:ext>
            </a:extLst>
          </p:cNvPr>
          <p:cNvSpPr/>
          <p:nvPr/>
        </p:nvSpPr>
        <p:spPr>
          <a:xfrm>
            <a:off x="3270284" y="4660218"/>
            <a:ext cx="226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b="1" i="1" dirty="0">
                <a:solidFill>
                  <a:srgbClr val="FF0000"/>
                </a:solidFill>
              </a:rPr>
              <a:t>   HVALA NA PAŽNJI!!!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855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Nositelj projekta: </a:t>
            </a: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Općina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Projektni partneri: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Udruga „Zlatna dob”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Hrvatski zavod za zapošljavanje, Područni ured Vinkovci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Centar za socijalnu skrb Vinkovci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8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b="1" dirty="0">
                <a:latin typeface="Bell MT" panose="02020503060305020303" pitchFamily="18" charset="0"/>
              </a:rPr>
              <a:t> </a:t>
            </a:r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Ukupna vrijednost projekta iznosi:  3.147.700,00 kn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Projekt je sufinanciran sredstvima Europske unije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 - Europski socijalni fond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 - Operativni program Učinkoviti ljudski potencijali 2014. – 2020., 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Prioritetna od 2, Specifični cilj 9.i.1.: Borba protiv  siromaštva i socijalne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isključenosti kroz promociju integracije na tržište rada i socijalne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integracije ranjivih skupina, i borba protiv svih oblika diskriminacije.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 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AD92CED-943E-48FE-8ACA-81EC375BA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9546" y="2190209"/>
            <a:ext cx="1479045" cy="12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Trajanje projekta: od 18.06. 2020. – 18.12.2021.g.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(18 mjeseci)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Područje provedbe: Općina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Oformljen je Projektni tim: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Dragan </a:t>
            </a:r>
            <a:r>
              <a:rPr lang="hr-HR" b="1" dirty="0" err="1">
                <a:latin typeface="Bell MT" panose="02020503060305020303" pitchFamily="18" charset="0"/>
              </a:rPr>
              <a:t>Sudarević</a:t>
            </a:r>
            <a:r>
              <a:rPr lang="hr-HR" b="1" dirty="0">
                <a:latin typeface="Bell MT" panose="02020503060305020303" pitchFamily="18" charset="0"/>
              </a:rPr>
              <a:t> – općinski načelnik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Marija Vranjković – asistentica projekta</a:t>
            </a:r>
          </a:p>
          <a:p>
            <a:r>
              <a:rPr lang="hr-HR" b="1" dirty="0">
                <a:latin typeface="Bell MT" panose="02020503060305020303" pitchFamily="18" charset="0"/>
              </a:rPr>
              <a:t>Veronika Jukić – administrator projekta 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Tanja Vidović – voditeljica projekta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 descr="Slika na kojoj se prikazuje stol, na zatvorenom, nebo, sjedenje&#10;&#10;Opis je generiran uz vrlo visoku pouzdanost">
            <a:extLst>
              <a:ext uri="{FF2B5EF4-FFF2-40B4-BE49-F238E27FC236}">
                <a16:creationId xmlns:a16="http://schemas.microsoft.com/office/drawing/2014/main" id="{AB43CAFF-E1FC-4D4D-8E86-97488744F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739" y="3405018"/>
            <a:ext cx="2695711" cy="14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Opći cilj projekta: Omogućiti pristup zapošljavanju i tržištu rada za 35 žena pripadnica ranjivih skupina s područja Općine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r>
              <a:rPr lang="hr-HR" b="1" dirty="0">
                <a:latin typeface="Bell MT" panose="02020503060305020303" pitchFamily="18" charset="0"/>
              </a:rPr>
              <a:t>.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 descr="Slika na kojoj se prikazuje posjetnica&#10;&#10;Opis je generiran uz visoku pouzdanost">
            <a:extLst>
              <a:ext uri="{FF2B5EF4-FFF2-40B4-BE49-F238E27FC236}">
                <a16:creationId xmlns:a16="http://schemas.microsoft.com/office/drawing/2014/main" id="{195E0F24-FC24-4337-BAC7-2CCE9F9DA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348" y="3009529"/>
            <a:ext cx="5424256" cy="22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Specifični cilj projekta: Osnažiti i unaprijediti radni potencijal teže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 err="1">
                <a:latin typeface="Bell MT" panose="02020503060305020303" pitchFamily="18" charset="0"/>
              </a:rPr>
              <a:t>zapošljivih</a:t>
            </a:r>
            <a:r>
              <a:rPr lang="hr-HR" b="1" dirty="0">
                <a:latin typeface="Bell MT" panose="02020503060305020303" pitchFamily="18" charset="0"/>
              </a:rPr>
              <a:t> žena i žena s nižom razinom obrazovanja zapošljavanjem u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lokalnoj zajednici, što će ublažiti posljedice njihove nezaposlenosti i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rizika od siromaštva te ujedno potaknuti socijalnu uključenost i povećati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razinu kvalitete života ciljane skupine,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kao i krajnjih korisnika. 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  <p:pic>
        <p:nvPicPr>
          <p:cNvPr id="10" name="Slika 9" descr="Slika na kojoj se prikazuje osoba, žena, zgrada, zid&#10;&#10;Opis je generiran uz visoku pouzdanost">
            <a:extLst>
              <a:ext uri="{FF2B5EF4-FFF2-40B4-BE49-F238E27FC236}">
                <a16:creationId xmlns:a16="http://schemas.microsoft.com/office/drawing/2014/main" id="{840141AF-A942-48E6-86D5-A987489C0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475" y="3982997"/>
            <a:ext cx="2786894" cy="160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98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hr-HR" sz="2800" b="1" dirty="0">
              <a:latin typeface="Bell MT" panose="02020503060305020303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hr-HR" b="1" dirty="0">
              <a:solidFill>
                <a:srgbClr val="002060"/>
              </a:solidFill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rgbClr val="002060"/>
                </a:solidFill>
                <a:latin typeface="Bell MT" panose="02020503060305020303" pitchFamily="18" charset="0"/>
              </a:rPr>
              <a:t>Ciljana skupina projekta: 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hr-HR" b="1" dirty="0">
                <a:latin typeface="Bell MT" panose="02020503060305020303" pitchFamily="18" charset="0"/>
              </a:rPr>
              <a:t>35 nezaposlenih žena s područja Općine Stari </a:t>
            </a:r>
            <a:r>
              <a:rPr lang="hr-HR" b="1" dirty="0" err="1">
                <a:latin typeface="Bell MT" panose="02020503060305020303" pitchFamily="18" charset="0"/>
              </a:rPr>
              <a:t>Jankovci</a:t>
            </a:r>
            <a:r>
              <a:rPr lang="hr-HR" b="1" dirty="0">
                <a:latin typeface="Bell MT" panose="02020503060305020303" pitchFamily="18" charset="0"/>
              </a:rPr>
              <a:t> prijavljenih u evidenciju nezaposlenih  HZZ-a s najviše završenim srednjoškolskim obrazovanjem.</a:t>
            </a:r>
          </a:p>
          <a:p>
            <a:pPr marL="285750" indent="-285750" algn="just">
              <a:buFontTx/>
              <a:buChar char="-"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-   provedbom projekta Žene u fokusu zaposlenim ženama je omogućena podrška te pristup tržištu rada, kao i uključenje u život zajednice te stjecanje radnih vještina i iskustava te zapošljavanje.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89" y="504644"/>
            <a:ext cx="8229600" cy="1147314"/>
          </a:xfrm>
        </p:spPr>
        <p:txBody>
          <a:bodyPr/>
          <a:lstStyle/>
          <a:p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9" y="1569483"/>
            <a:ext cx="8229600" cy="3719033"/>
          </a:xfrm>
        </p:spPr>
        <p:txBody>
          <a:bodyPr/>
          <a:lstStyle/>
          <a:p>
            <a:pPr marL="0" indent="0" algn="ctr">
              <a:buNone/>
            </a:pPr>
            <a:r>
              <a:rPr lang="hr-HR" sz="2800" b="1" dirty="0">
                <a:latin typeface="Bell MT" panose="02020503060305020303" pitchFamily="18" charset="0"/>
              </a:rPr>
              <a:t> </a:t>
            </a:r>
          </a:p>
          <a:p>
            <a:pPr marL="0" indent="0" algn="ctr">
              <a:buNone/>
            </a:pPr>
            <a:endParaRPr lang="hr-HR" altLang="sr-Latn-RS" sz="1200" b="1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EB0246-9C03-4CCC-8BEE-4145A582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7" y="257452"/>
            <a:ext cx="8894086" cy="9321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1A7B3D-013E-44BF-94C2-D38017D45D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5" y="5699466"/>
            <a:ext cx="899160" cy="87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1C77B94-DEF9-4EED-B0F0-2D63D36222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1" y="5668391"/>
            <a:ext cx="5006340" cy="13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6EED1B-7592-41F3-A33F-F401AFC532A3}"/>
              </a:ext>
            </a:extLst>
          </p:cNvPr>
          <p:cNvSpPr/>
          <p:nvPr/>
        </p:nvSpPr>
        <p:spPr>
          <a:xfrm>
            <a:off x="2122096" y="56947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hr-HR" sz="800" b="1" dirty="0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  Sadržaj ove prezentacije je isključiva odgovornost Općine Stari </a:t>
            </a:r>
            <a:r>
              <a:rPr lang="hr-HR" sz="800" b="1" dirty="0" err="1">
                <a:solidFill>
                  <a:schemeClr val="tx2">
                    <a:lumMod val="50000"/>
                  </a:schemeClr>
                </a:solidFill>
                <a:latin typeface="Bell MT" panose="02020503060305020303" pitchFamily="18" charset="0"/>
              </a:rPr>
              <a:t>Jankovci</a:t>
            </a:r>
            <a:endParaRPr lang="hr-HR" sz="800" b="1" dirty="0">
              <a:solidFill>
                <a:schemeClr val="tx2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7AD2A77-E444-4C96-BA54-B6B5D468DC8E}"/>
              </a:ext>
            </a:extLst>
          </p:cNvPr>
          <p:cNvSpPr/>
          <p:nvPr/>
        </p:nvSpPr>
        <p:spPr>
          <a:xfrm>
            <a:off x="526211" y="1720840"/>
            <a:ext cx="75524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hr-HR" sz="3600" b="1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hr-HR" sz="3600" b="1" dirty="0">
                <a:latin typeface="Bell MT" panose="02020503060305020303" pitchFamily="18" charset="0"/>
              </a:rPr>
              <a:t>PREDSTAVLJANJE REZULTATA PROJEKTA </a:t>
            </a:r>
          </a:p>
          <a:p>
            <a:pPr marL="0" indent="0">
              <a:buNone/>
            </a:pPr>
            <a:r>
              <a:rPr lang="hr-HR" b="1" dirty="0">
                <a:latin typeface="Bell MT" panose="02020503060305020303" pitchFamily="18" charset="0"/>
              </a:rPr>
              <a:t> </a:t>
            </a: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  <a:p>
            <a:pPr marL="0" indent="0">
              <a:buNone/>
            </a:pPr>
            <a:endParaRPr lang="hr-HR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4498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5302</TotalTime>
  <Words>1175</Words>
  <Application>Microsoft Office PowerPoint</Application>
  <PresentationFormat>Prikaz na zaslonu (4:3)</PresentationFormat>
  <Paragraphs>288</Paragraphs>
  <Slides>25</Slides>
  <Notes>25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Bell MT</vt:lpstr>
      <vt:lpstr>Calibri</vt:lpstr>
      <vt:lpstr>powerpoint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OPERATIVNI PROGRAM</dc:title>
  <dc:creator>Andrea Prelas</dc:creator>
  <cp:lastModifiedBy>tanja e</cp:lastModifiedBy>
  <cp:revision>285</cp:revision>
  <cp:lastPrinted>2020-09-03T07:59:15Z</cp:lastPrinted>
  <dcterms:created xsi:type="dcterms:W3CDTF">2016-12-14T08:49:29Z</dcterms:created>
  <dcterms:modified xsi:type="dcterms:W3CDTF">2021-12-14T09:16:34Z</dcterms:modified>
</cp:coreProperties>
</file>